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handoutMasterIdLst>
    <p:handoutMasterId r:id="rId36"/>
  </p:handoutMasterIdLst>
  <p:sldIdLst>
    <p:sldId id="256" r:id="rId2"/>
    <p:sldId id="495" r:id="rId3"/>
    <p:sldId id="511" r:id="rId4"/>
    <p:sldId id="512" r:id="rId5"/>
    <p:sldId id="516" r:id="rId6"/>
    <p:sldId id="542" r:id="rId7"/>
    <p:sldId id="514" r:id="rId8"/>
    <p:sldId id="515" r:id="rId9"/>
    <p:sldId id="534" r:id="rId10"/>
    <p:sldId id="535" r:id="rId11"/>
    <p:sldId id="536" r:id="rId12"/>
    <p:sldId id="537" r:id="rId13"/>
    <p:sldId id="520" r:id="rId14"/>
    <p:sldId id="521" r:id="rId15"/>
    <p:sldId id="538" r:id="rId16"/>
    <p:sldId id="539" r:id="rId17"/>
    <p:sldId id="546" r:id="rId18"/>
    <p:sldId id="548" r:id="rId19"/>
    <p:sldId id="547" r:id="rId20"/>
    <p:sldId id="540" r:id="rId21"/>
    <p:sldId id="519" r:id="rId22"/>
    <p:sldId id="543" r:id="rId23"/>
    <p:sldId id="544" r:id="rId24"/>
    <p:sldId id="549" r:id="rId25"/>
    <p:sldId id="550" r:id="rId26"/>
    <p:sldId id="526" r:id="rId27"/>
    <p:sldId id="525" r:id="rId28"/>
    <p:sldId id="529" r:id="rId29"/>
    <p:sldId id="527" r:id="rId30"/>
    <p:sldId id="530" r:id="rId31"/>
    <p:sldId id="528" r:id="rId32"/>
    <p:sldId id="545" r:id="rId33"/>
    <p:sldId id="552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clrMru>
    <a:srgbClr val="00E4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592"/>
    <p:restoredTop sz="94694"/>
  </p:normalViewPr>
  <p:slideViewPr>
    <p:cSldViewPr snapToGrid="0">
      <p:cViewPr varScale="1">
        <p:scale>
          <a:sx n="116" d="100"/>
          <a:sy n="116" d="100"/>
        </p:scale>
        <p:origin x="192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1B8E0C-A192-DC44-8F2C-5D72F266DDFD}" type="datetimeFigureOut">
              <a:rPr lang="en-US" smtClean="0"/>
              <a:t>8/9/23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41500-C089-1B48-87DF-A76E888412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8122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jpeg>
</file>

<file path=ppt/media/image23.png>
</file>

<file path=ppt/media/image24.jpe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5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/>
              </a:defRPr>
            </a:lvl1pPr>
          </a:lstStyle>
          <a:p>
            <a:fld id="{A8545A58-F2B3-4653-94CC-34194E6AE509}" type="datetimeFigureOut">
              <a:rPr lang="en-US" smtClean="0"/>
              <a:pPr/>
              <a:t>8/9/23</a:t>
            </a:fld>
            <a:endParaRPr lang="en-AU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/>
              </a:defRPr>
            </a:lvl1pPr>
          </a:lstStyle>
          <a:p>
            <a:fld id="{C88FE318-AE0D-4808-A70C-FAD490D39F0E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31753115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AU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4ECD4A-1D3F-4C9F-9338-193562AB3F0A}" type="datetimeFigureOut">
              <a:rPr lang="en-US" smtClean="0"/>
              <a:pPr/>
              <a:t>8/9/23</a:t>
            </a:fld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3888B5-197D-4E5D-9DB9-9B33BD0252C3}" type="slidenum">
              <a:rPr lang="en-AU" smtClean="0"/>
              <a:pPr/>
              <a:t>‹#›</a:t>
            </a:fld>
            <a:endParaRPr lang="en-AU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474ECD4A-1D3F-4C9F-9338-193562AB3F0A}" type="datetimeFigureOut">
              <a:rPr lang="en-US" smtClean="0"/>
              <a:pPr/>
              <a:t>8/9/23</a:t>
            </a:fld>
            <a:endParaRPr lang="en-A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AU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fld id="{943888B5-197D-4E5D-9DB9-9B33BD0252C3}" type="slidenum">
              <a:rPr lang="en-AU" smtClean="0"/>
              <a:pPr/>
              <a:t>‹#›</a:t>
            </a:fld>
            <a:endParaRPr lang="en-AU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Arial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Arial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Arial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Arial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Arial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jpeg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5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theconversation.com/more-experiments-may-help-explore-what-works-in-conservation-106190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9144000" cy="1470025"/>
          </a:xfrm>
        </p:spPr>
        <p:txBody>
          <a:bodyPr>
            <a:normAutofit/>
          </a:bodyPr>
          <a:lstStyle/>
          <a:p>
            <a:r>
              <a:rPr lang="en-AU" sz="3600" dirty="0">
                <a:solidFill>
                  <a:schemeClr val="bg1"/>
                </a:solidFill>
              </a:rPr>
              <a:t>Types of scientific studies</a:t>
            </a:r>
            <a:endParaRPr lang="en-AU" sz="28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" y="6176813"/>
            <a:ext cx="7674501" cy="675777"/>
          </a:xfrm>
        </p:spPr>
        <p:txBody>
          <a:bodyPr/>
          <a:lstStyle/>
          <a:p>
            <a:pPr algn="l"/>
            <a:r>
              <a:rPr lang="en-AU" dirty="0">
                <a:solidFill>
                  <a:srgbClr val="FFFFFF"/>
                </a:solidFill>
              </a:rPr>
              <a:t>Dr John Dwyer CONS7008</a:t>
            </a:r>
          </a:p>
        </p:txBody>
      </p:sp>
      <p:pic>
        <p:nvPicPr>
          <p:cNvPr id="1026" name="Picture 2" descr="The New David Bowie App Is Almost Hunky-Dory | Pitchfork">
            <a:extLst>
              <a:ext uri="{FF2B5EF4-FFF2-40B4-BE49-F238E27FC236}">
                <a16:creationId xmlns:a16="http://schemas.microsoft.com/office/drawing/2014/main" id="{9284267E-C19D-BCA9-10EA-AB55B3CEA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03200" y="1091293"/>
            <a:ext cx="8737600" cy="4914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Figure 1">
            <a:extLst>
              <a:ext uri="{FF2B5EF4-FFF2-40B4-BE49-F238E27FC236}">
                <a16:creationId xmlns:a16="http://schemas.microsoft.com/office/drawing/2014/main" id="{60CF65D6-018D-E6FF-47C6-4AF13B7559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66405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3AE4285-3140-9D4D-3A71-145DE62EE9D0}"/>
              </a:ext>
            </a:extLst>
          </p:cNvPr>
          <p:cNvSpPr txBox="1"/>
          <p:nvPr/>
        </p:nvSpPr>
        <p:spPr>
          <a:xfrm>
            <a:off x="6640513" y="587553"/>
            <a:ext cx="24710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900" dirty="0">
                <a:effectLst/>
                <a:latin typeface="Helvetica" pitchFamily="2" charset="0"/>
              </a:rPr>
              <a:t>Venter, O., E. W. Sanderson, A. </a:t>
            </a:r>
            <a:r>
              <a:rPr lang="en-AU" sz="900" dirty="0" err="1">
                <a:effectLst/>
                <a:latin typeface="Helvetica" pitchFamily="2" charset="0"/>
              </a:rPr>
              <a:t>Magrach</a:t>
            </a:r>
            <a:r>
              <a:rPr lang="en-AU" sz="900" dirty="0">
                <a:effectLst/>
                <a:latin typeface="Helvetica" pitchFamily="2" charset="0"/>
              </a:rPr>
              <a:t>, J. R. Allan, J. </a:t>
            </a:r>
            <a:r>
              <a:rPr lang="en-AU" sz="900" dirty="0" err="1">
                <a:effectLst/>
                <a:latin typeface="Helvetica" pitchFamily="2" charset="0"/>
              </a:rPr>
              <a:t>Beher</a:t>
            </a:r>
            <a:r>
              <a:rPr lang="en-AU" sz="900" dirty="0">
                <a:effectLst/>
                <a:latin typeface="Helvetica" pitchFamily="2" charset="0"/>
              </a:rPr>
              <a:t>, K. R. Jones, H. P. </a:t>
            </a:r>
            <a:r>
              <a:rPr lang="en-AU" sz="900" dirty="0" err="1">
                <a:effectLst/>
                <a:latin typeface="Helvetica" pitchFamily="2" charset="0"/>
              </a:rPr>
              <a:t>Possingham</a:t>
            </a:r>
            <a:r>
              <a:rPr lang="en-AU" sz="900" dirty="0">
                <a:effectLst/>
                <a:latin typeface="Helvetica" pitchFamily="2" charset="0"/>
              </a:rPr>
              <a:t>, W. F. Laurance, P. Wood, B. M. Fekete, M. A. Levy, and J. E. Watson. 2016. Sixteen Years of Change in the Global Terrestrial Human Footprint and Implications for Biodiversity Conservation. Nature Communications:12558.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62D3468-7566-911D-BBB8-8E3D72F35FE3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62720" y="54430"/>
            <a:ext cx="3157119" cy="51162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7F46FC-927A-49FC-D64E-C3297B5B20EA}"/>
              </a:ext>
            </a:extLst>
          </p:cNvPr>
          <p:cNvSpPr txBox="1"/>
          <p:nvPr/>
        </p:nvSpPr>
        <p:spPr>
          <a:xfrm>
            <a:off x="6640513" y="3676609"/>
            <a:ext cx="2471058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953735"/>
                </a:solidFill>
              </a:rPr>
              <a:t>This is just a global example of “M</a:t>
            </a:r>
            <a:r>
              <a:rPr lang="en-US" sz="1800" dirty="0">
                <a:solidFill>
                  <a:srgbClr val="953735"/>
                </a:solidFill>
              </a:rPr>
              <a:t>easure and </a:t>
            </a:r>
            <a:r>
              <a:rPr lang="en-US" sz="1800" dirty="0" err="1">
                <a:solidFill>
                  <a:srgbClr val="953735"/>
                </a:solidFill>
              </a:rPr>
              <a:t>visualise</a:t>
            </a:r>
            <a:r>
              <a:rPr lang="en-US" sz="1800" dirty="0">
                <a:solidFill>
                  <a:srgbClr val="953735"/>
                </a:solidFill>
              </a:rPr>
              <a:t> trends through time </a:t>
            </a:r>
            <a:r>
              <a:rPr lang="en-US" dirty="0">
                <a:solidFill>
                  <a:srgbClr val="953735"/>
                </a:solidFill>
              </a:rPr>
              <a:t>and</a:t>
            </a:r>
            <a:r>
              <a:rPr lang="en-US" sz="1800" dirty="0">
                <a:solidFill>
                  <a:srgbClr val="953735"/>
                </a:solidFill>
              </a:rPr>
              <a:t> across space”!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1726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3AE4285-3140-9D4D-3A71-145DE62EE9D0}"/>
              </a:ext>
            </a:extLst>
          </p:cNvPr>
          <p:cNvSpPr txBox="1"/>
          <p:nvPr/>
        </p:nvSpPr>
        <p:spPr>
          <a:xfrm>
            <a:off x="6640513" y="250151"/>
            <a:ext cx="24710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900" dirty="0">
                <a:effectLst/>
                <a:latin typeface="Helvetica" pitchFamily="2" charset="0"/>
              </a:rPr>
              <a:t>Venter, O., E. W. Sanderson, A. </a:t>
            </a:r>
            <a:r>
              <a:rPr lang="en-AU" sz="900" dirty="0" err="1">
                <a:effectLst/>
                <a:latin typeface="Helvetica" pitchFamily="2" charset="0"/>
              </a:rPr>
              <a:t>Magrach</a:t>
            </a:r>
            <a:r>
              <a:rPr lang="en-AU" sz="900" dirty="0">
                <a:effectLst/>
                <a:latin typeface="Helvetica" pitchFamily="2" charset="0"/>
              </a:rPr>
              <a:t>, J. R. Allan, J. </a:t>
            </a:r>
            <a:r>
              <a:rPr lang="en-AU" sz="900" dirty="0" err="1">
                <a:effectLst/>
                <a:latin typeface="Helvetica" pitchFamily="2" charset="0"/>
              </a:rPr>
              <a:t>Beher</a:t>
            </a:r>
            <a:r>
              <a:rPr lang="en-AU" sz="900" dirty="0">
                <a:effectLst/>
                <a:latin typeface="Helvetica" pitchFamily="2" charset="0"/>
              </a:rPr>
              <a:t>, K. R. Jones, H. P. </a:t>
            </a:r>
            <a:r>
              <a:rPr lang="en-AU" sz="900" dirty="0" err="1">
                <a:effectLst/>
                <a:latin typeface="Helvetica" pitchFamily="2" charset="0"/>
              </a:rPr>
              <a:t>Possingham</a:t>
            </a:r>
            <a:r>
              <a:rPr lang="en-AU" sz="900" dirty="0">
                <a:effectLst/>
                <a:latin typeface="Helvetica" pitchFamily="2" charset="0"/>
              </a:rPr>
              <a:t>, W. F. Laurance, P. Wood, B. M. Fekete, M. A. Levy, and J. E. Watson. 2016. Sixteen Years of Change in the Global Terrestrial Human Footprint and Implications for Biodiversity Conservation. Nature Communications:12558.</a:t>
            </a:r>
          </a:p>
        </p:txBody>
      </p:sp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362D3468-7566-911D-BBB8-8E3D72F35F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800" y="135797"/>
            <a:ext cx="6483865" cy="10507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37F46FC-927A-49FC-D64E-C3297B5B20EA}"/>
              </a:ext>
            </a:extLst>
          </p:cNvPr>
          <p:cNvSpPr txBox="1"/>
          <p:nvPr/>
        </p:nvSpPr>
        <p:spPr>
          <a:xfrm>
            <a:off x="398725" y="1786901"/>
            <a:ext cx="53053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953735"/>
                </a:solidFill>
              </a:rPr>
              <a:t>This is just a histogram – it is purely descriptive</a:t>
            </a:r>
            <a:endParaRPr lang="en-US" sz="2000" dirty="0"/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8A3F3CE1-FE96-EF53-87E6-0FCE74EA9F0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98725" y="2269946"/>
            <a:ext cx="5814389" cy="4452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4106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D51D049-BBE5-DF99-A9D7-EFE0166394F6}"/>
              </a:ext>
            </a:extLst>
          </p:cNvPr>
          <p:cNvSpPr txBox="1"/>
          <p:nvPr/>
        </p:nvSpPr>
        <p:spPr>
          <a:xfrm>
            <a:off x="6640513" y="250151"/>
            <a:ext cx="247105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900" dirty="0">
                <a:effectLst/>
                <a:latin typeface="Helvetica" pitchFamily="2" charset="0"/>
              </a:rPr>
              <a:t>Venter, O., E. W. Sanderson, A. </a:t>
            </a:r>
            <a:r>
              <a:rPr lang="en-AU" sz="900" dirty="0" err="1">
                <a:effectLst/>
                <a:latin typeface="Helvetica" pitchFamily="2" charset="0"/>
              </a:rPr>
              <a:t>Magrach</a:t>
            </a:r>
            <a:r>
              <a:rPr lang="en-AU" sz="900" dirty="0">
                <a:effectLst/>
                <a:latin typeface="Helvetica" pitchFamily="2" charset="0"/>
              </a:rPr>
              <a:t>, J. R. Allan, J. </a:t>
            </a:r>
            <a:r>
              <a:rPr lang="en-AU" sz="900" dirty="0" err="1">
                <a:effectLst/>
                <a:latin typeface="Helvetica" pitchFamily="2" charset="0"/>
              </a:rPr>
              <a:t>Beher</a:t>
            </a:r>
            <a:r>
              <a:rPr lang="en-AU" sz="900" dirty="0">
                <a:effectLst/>
                <a:latin typeface="Helvetica" pitchFamily="2" charset="0"/>
              </a:rPr>
              <a:t>, K. R. Jones, H. P. </a:t>
            </a:r>
            <a:r>
              <a:rPr lang="en-AU" sz="900" dirty="0" err="1">
                <a:effectLst/>
                <a:latin typeface="Helvetica" pitchFamily="2" charset="0"/>
              </a:rPr>
              <a:t>Possingham</a:t>
            </a:r>
            <a:r>
              <a:rPr lang="en-AU" sz="900" dirty="0">
                <a:effectLst/>
                <a:latin typeface="Helvetica" pitchFamily="2" charset="0"/>
              </a:rPr>
              <a:t>, W. F. Laurance, P. Wood, B. M. Fekete, M. A. Levy, and J. E. Watson. 2016. Sixteen Years of Change in the Global Terrestrial Human Footprint and Implications for Biodiversity Conservation. Nature Communications:12558.</a:t>
            </a:r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57FFF792-55A3-A049-7620-4BB35A7C501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8800" y="135797"/>
            <a:ext cx="6483865" cy="10507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783426D-916F-75FA-7382-459093DCBC6E}"/>
              </a:ext>
            </a:extLst>
          </p:cNvPr>
          <p:cNvSpPr txBox="1"/>
          <p:nvPr/>
        </p:nvSpPr>
        <p:spPr>
          <a:xfrm>
            <a:off x="398725" y="1786901"/>
            <a:ext cx="530538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953735"/>
                </a:solidFill>
              </a:rPr>
              <a:t>Even these are still mostly descriptive</a:t>
            </a:r>
            <a:endParaRPr lang="en-US" sz="2000" dirty="0"/>
          </a:p>
        </p:txBody>
      </p:sp>
      <p:pic>
        <p:nvPicPr>
          <p:cNvPr id="7" name="Picture 2" descr="Figure 3">
            <a:extLst>
              <a:ext uri="{FF2B5EF4-FFF2-40B4-BE49-F238E27FC236}">
                <a16:creationId xmlns:a16="http://schemas.microsoft.com/office/drawing/2014/main" id="{80475280-292E-B397-D1CC-A063889B5C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22" b="-25688"/>
          <a:stretch/>
        </p:blipFill>
        <p:spPr bwMode="auto">
          <a:xfrm>
            <a:off x="899432" y="5284809"/>
            <a:ext cx="3521851" cy="40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Figure 3">
            <a:extLst>
              <a:ext uri="{FF2B5EF4-FFF2-40B4-BE49-F238E27FC236}">
                <a16:creationId xmlns:a16="http://schemas.microsoft.com/office/drawing/2014/main" id="{CA7EF4EC-E9DB-15C0-C697-3A0AA98D6B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22" b="-25688"/>
          <a:stretch/>
        </p:blipFill>
        <p:spPr bwMode="auto">
          <a:xfrm>
            <a:off x="4937897" y="5284809"/>
            <a:ext cx="3397816" cy="39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 descr="Figure 3">
            <a:extLst>
              <a:ext uri="{FF2B5EF4-FFF2-40B4-BE49-F238E27FC236}">
                <a16:creationId xmlns:a16="http://schemas.microsoft.com/office/drawing/2014/main" id="{679D9F07-D835-A423-7EAF-297594AE0F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328"/>
          <a:stretch/>
        </p:blipFill>
        <p:spPr bwMode="auto">
          <a:xfrm>
            <a:off x="4916125" y="2527522"/>
            <a:ext cx="3433080" cy="2796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 descr="Figure 3">
            <a:extLst>
              <a:ext uri="{FF2B5EF4-FFF2-40B4-BE49-F238E27FC236}">
                <a16:creationId xmlns:a16="http://schemas.microsoft.com/office/drawing/2014/main" id="{81D4D513-892A-7E70-E971-D08085C7668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88546" y="2483979"/>
            <a:ext cx="3532737" cy="2796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82185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Test support for a model with data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Can be explanatory or predictive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Are we </a:t>
            </a:r>
            <a:r>
              <a:rPr lang="en-US" sz="3200" b="1" u="sng" dirty="0">
                <a:solidFill>
                  <a:srgbClr val="953735"/>
                </a:solidFill>
              </a:rPr>
              <a:t>explaining</a:t>
            </a:r>
            <a:r>
              <a:rPr lang="en-US" sz="3200" dirty="0">
                <a:solidFill>
                  <a:srgbClr val="953735"/>
                </a:solidFill>
              </a:rPr>
              <a:t> the trends in the data we collected?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Or </a:t>
            </a:r>
            <a:r>
              <a:rPr lang="en-US" sz="3200" b="1" u="sng" dirty="0">
                <a:solidFill>
                  <a:srgbClr val="953735"/>
                </a:solidFill>
              </a:rPr>
              <a:t>predicting</a:t>
            </a:r>
            <a:r>
              <a:rPr lang="en-US" sz="3200" dirty="0">
                <a:solidFill>
                  <a:srgbClr val="953735"/>
                </a:solidFill>
              </a:rPr>
              <a:t> outcomes for places we didn’t sample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Almost always </a:t>
            </a: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CORRELATIVE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2b. Quantitative observational studies</a:t>
            </a:r>
            <a:endParaRPr lang="en-US" sz="4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5122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Statistical models can be fitted to observational data to provide strong inferences!!!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3DEED6-A587-49FB-B51E-8249F1A4CDD9}"/>
              </a:ext>
            </a:extLst>
          </p:cNvPr>
          <p:cNvSpPr txBox="1"/>
          <p:nvPr/>
        </p:nvSpPr>
        <p:spPr>
          <a:xfrm>
            <a:off x="5243331" y="6488668"/>
            <a:ext cx="39006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AU" kern="1200" dirty="0" err="1">
                <a:solidFill>
                  <a:srgbClr val="215968"/>
                </a:solidFill>
                <a:latin typeface="Arial"/>
                <a:cs typeface="Arial"/>
              </a:rPr>
              <a:t>Studds</a:t>
            </a:r>
            <a:r>
              <a:rPr lang="en-AU" kern="1200" dirty="0">
                <a:solidFill>
                  <a:srgbClr val="215968"/>
                </a:solidFill>
                <a:latin typeface="Arial"/>
                <a:cs typeface="Arial"/>
              </a:rPr>
              <a:t> et al. 2017 </a:t>
            </a:r>
            <a:r>
              <a:rPr lang="en-AU" i="1" kern="1200" dirty="0">
                <a:solidFill>
                  <a:srgbClr val="215968"/>
                </a:solidFill>
                <a:latin typeface="Arial"/>
                <a:cs typeface="Arial"/>
              </a:rPr>
              <a:t>Nature </a:t>
            </a:r>
            <a:r>
              <a:rPr lang="en-AU" i="1" kern="1200" dirty="0" err="1">
                <a:solidFill>
                  <a:srgbClr val="215968"/>
                </a:solidFill>
                <a:latin typeface="Arial"/>
                <a:cs typeface="Arial"/>
              </a:rPr>
              <a:t>Comms</a:t>
            </a:r>
            <a:endParaRPr lang="en-AU" i="1" kern="1200" dirty="0">
              <a:solidFill>
                <a:srgbClr val="215968"/>
              </a:solidFill>
              <a:latin typeface="Arial"/>
              <a:cs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1F25D92-6438-4786-A2F8-B4B5085D1C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33050" y="3010845"/>
            <a:ext cx="4334653" cy="3739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 descr="Eastern Curlew with crab prey ">
            <a:extLst>
              <a:ext uri="{FF2B5EF4-FFF2-40B4-BE49-F238E27FC236}">
                <a16:creationId xmlns:a16="http://schemas.microsoft.com/office/drawing/2014/main" id="{D43AEA22-755B-4BA0-BAB0-253F256388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781740" y="3051863"/>
            <a:ext cx="4014605" cy="3191174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2b. Quantitative observational studies</a:t>
            </a:r>
            <a:endParaRPr lang="en-US" sz="4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5011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 with low confidence">
            <a:extLst>
              <a:ext uri="{FF2B5EF4-FFF2-40B4-BE49-F238E27FC236}">
                <a16:creationId xmlns:a16="http://schemas.microsoft.com/office/drawing/2014/main" id="{3358A0AC-418D-D953-81AC-7A44C05A3D8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6638" y="152397"/>
            <a:ext cx="2571833" cy="3506111"/>
          </a:xfrm>
          <a:prstGeom prst="rect">
            <a:avLst/>
          </a:prstGeom>
        </p:spPr>
      </p:pic>
      <p:pic>
        <p:nvPicPr>
          <p:cNvPr id="10" name="Picture 9" descr="A person standing in front of a tree&#10;&#10;Description automatically generated with low confidence">
            <a:extLst>
              <a:ext uri="{FF2B5EF4-FFF2-40B4-BE49-F238E27FC236}">
                <a16:creationId xmlns:a16="http://schemas.microsoft.com/office/drawing/2014/main" id="{50AA152C-3707-9264-800A-8B1D9F32E11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51020"/>
            <a:ext cx="4280235" cy="5706980"/>
          </a:xfrm>
          <a:prstGeom prst="rect">
            <a:avLst/>
          </a:prstGeom>
        </p:spPr>
      </p:pic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4D0918CC-75C3-7F99-907E-7DA3FBDAF0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6305"/>
            <a:ext cx="6553200" cy="1034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A person walking through a forest&#10;&#10;Description automatically generated with low confidence">
            <a:extLst>
              <a:ext uri="{FF2B5EF4-FFF2-40B4-BE49-F238E27FC236}">
                <a16:creationId xmlns:a16="http://schemas.microsoft.com/office/drawing/2014/main" id="{AB4497EE-BDEA-DC8D-C390-C84CCB6884C4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8956" y="3907971"/>
            <a:ext cx="4425044" cy="295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9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 with low confidence">
            <a:extLst>
              <a:ext uri="{FF2B5EF4-FFF2-40B4-BE49-F238E27FC236}">
                <a16:creationId xmlns:a16="http://schemas.microsoft.com/office/drawing/2014/main" id="{3358A0AC-418D-D953-81AC-7A44C05A3D8C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496638" y="152397"/>
            <a:ext cx="2571833" cy="3506111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474B5791-8AD1-4A3F-2D41-954867EF71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625851"/>
            <a:ext cx="9144000" cy="3199491"/>
          </a:xfrm>
          <a:prstGeom prst="rect">
            <a:avLst/>
          </a:prstGeom>
        </p:spPr>
      </p:pic>
      <p:pic>
        <p:nvPicPr>
          <p:cNvPr id="8" name="Picture 7" descr="Text&#10;&#10;Description automatically generated">
            <a:extLst>
              <a:ext uri="{FF2B5EF4-FFF2-40B4-BE49-F238E27FC236}">
                <a16:creationId xmlns:a16="http://schemas.microsoft.com/office/drawing/2014/main" id="{E67113A4-F87C-9F56-D059-FE6971C319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16305"/>
            <a:ext cx="6553200" cy="103471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43007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911CCA3-07BB-335D-F4C2-473CB449015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14" y="175054"/>
            <a:ext cx="5372913" cy="1022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 descr="A picture containing outdoor, sky, grass, nature&#10;&#10;Description automatically generated">
            <a:extLst>
              <a:ext uri="{FF2B5EF4-FFF2-40B4-BE49-F238E27FC236}">
                <a16:creationId xmlns:a16="http://schemas.microsoft.com/office/drawing/2014/main" id="{8CC9A7CD-C81F-D902-7849-D682C9BD2A18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63290" y="2307772"/>
            <a:ext cx="4296228" cy="3222171"/>
          </a:xfrm>
          <a:prstGeom prst="rect">
            <a:avLst/>
          </a:prstGeom>
        </p:spPr>
      </p:pic>
      <p:pic>
        <p:nvPicPr>
          <p:cNvPr id="11" name="Picture 10" descr="A picture containing grass, outdoor, sky, field&#10;&#10;Description automatically generated">
            <a:extLst>
              <a:ext uri="{FF2B5EF4-FFF2-40B4-BE49-F238E27FC236}">
                <a16:creationId xmlns:a16="http://schemas.microsoft.com/office/drawing/2014/main" id="{1DC2D395-978C-D372-804E-E8C60CB2463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5368" y="2307772"/>
            <a:ext cx="4296228" cy="3222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8912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911CCA3-07BB-335D-F4C2-473CB449015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14" y="175054"/>
            <a:ext cx="5372913" cy="1022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F722B51-BE91-ED16-F072-D452755FAD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709435"/>
            <a:ext cx="9144000" cy="4832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8951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F911CCA3-07BB-335D-F4C2-473CB449015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1514" y="175054"/>
            <a:ext cx="5372913" cy="10223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" name="Picture 1" descr="Diagram&#10;&#10;Description automatically generated">
            <a:extLst>
              <a:ext uri="{FF2B5EF4-FFF2-40B4-BE49-F238E27FC236}">
                <a16:creationId xmlns:a16="http://schemas.microsoft.com/office/drawing/2014/main" id="{56989F7C-7B86-3A51-6207-2B284BFFD3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831230"/>
            <a:ext cx="9144000" cy="4632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455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The scientific method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12168" y="1675414"/>
            <a:ext cx="271378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Research Question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831472" y="2897281"/>
            <a:ext cx="5275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Develop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 and predictions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831472" y="4012209"/>
            <a:ext cx="52751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Design and execute study to evaluate support for hypothesis(</a:t>
            </a:r>
            <a:r>
              <a:rPr lang="en-AU" sz="2400" dirty="0" err="1">
                <a:solidFill>
                  <a:schemeClr val="accent5">
                    <a:lumMod val="50000"/>
                  </a:schemeClr>
                </a:solidFill>
              </a:rPr>
              <a:t>es</a:t>
            </a: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)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1831472" y="5514824"/>
            <a:ext cx="5275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  <a:defRPr/>
            </a:pPr>
            <a:r>
              <a:rPr lang="en-AU" sz="2400" dirty="0">
                <a:solidFill>
                  <a:schemeClr val="accent5">
                    <a:lumMod val="50000"/>
                  </a:schemeClr>
                </a:solidFill>
              </a:rPr>
              <a:t>Draw conclusions based on evidence</a:t>
            </a:r>
            <a:endParaRPr lang="en-US" sz="24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8" name="Rounded Rectangle 17"/>
          <p:cNvSpPr/>
          <p:nvPr/>
        </p:nvSpPr>
        <p:spPr>
          <a:xfrm>
            <a:off x="3132220" y="1630947"/>
            <a:ext cx="2673684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ounded Rectangle 18"/>
          <p:cNvSpPr/>
          <p:nvPr/>
        </p:nvSpPr>
        <p:spPr>
          <a:xfrm>
            <a:off x="1884946" y="2839445"/>
            <a:ext cx="5168232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ounded Rectangle 19"/>
          <p:cNvSpPr/>
          <p:nvPr/>
        </p:nvSpPr>
        <p:spPr>
          <a:xfrm>
            <a:off x="2007936" y="4034582"/>
            <a:ext cx="4922252" cy="844886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/>
          <p:cNvSpPr/>
          <p:nvPr/>
        </p:nvSpPr>
        <p:spPr>
          <a:xfrm>
            <a:off x="2041357" y="5438271"/>
            <a:ext cx="4855411" cy="614948"/>
          </a:xfrm>
          <a:prstGeom prst="roundRect">
            <a:avLst/>
          </a:prstGeom>
          <a:noFill/>
          <a:ln w="57150" cmpd="sng">
            <a:solidFill>
              <a:schemeClr val="accent2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1195" y="2303361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66542" y="3498498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F9C18F2E-B5E9-4178-8919-C4F19702D5C6}"/>
              </a:ext>
            </a:extLst>
          </p:cNvPr>
          <p:cNvCxnSpPr/>
          <p:nvPr/>
        </p:nvCxnSpPr>
        <p:spPr>
          <a:xfrm>
            <a:off x="4458521" y="4934265"/>
            <a:ext cx="0" cy="486137"/>
          </a:xfrm>
          <a:prstGeom prst="straightConnector1">
            <a:avLst/>
          </a:prstGeom>
          <a:ln w="76200">
            <a:solidFill>
              <a:srgbClr val="C0504D"/>
            </a:solidFill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17826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spcBef>
                <a:spcPct val="50000"/>
              </a:spcBef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Ask yourself: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Was there an experimental manipulation of something?</a:t>
            </a:r>
          </a:p>
          <a:p>
            <a:pPr marL="1257300" lvl="2" indent="-342900">
              <a:spcBef>
                <a:spcPct val="50000"/>
              </a:spcBef>
              <a:buFontTx/>
              <a:buChar char="•"/>
              <a:defRPr/>
            </a:pPr>
            <a:r>
              <a:rPr lang="en-US" sz="2800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If no, its probably an observational study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Even is we take advantage of previous </a:t>
            </a:r>
            <a:r>
              <a:rPr lang="en-US" sz="3600" i="1" dirty="0">
                <a:solidFill>
                  <a:schemeClr val="accent5">
                    <a:lumMod val="50000"/>
                  </a:schemeClr>
                </a:solidFill>
              </a:rPr>
              <a:t>ad hoc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manipulations (e.g. clearing of brigalow at different times in the past), it’s still </a:t>
            </a: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</a:rPr>
              <a:t>observational</a:t>
            </a:r>
            <a:endParaRPr lang="en-US" sz="3600" b="1" u="sng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2b. Quantitative observational studies</a:t>
            </a:r>
            <a:endParaRPr lang="en-US" sz="4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41344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Understand how systems work</a:t>
            </a:r>
          </a:p>
        </p:txBody>
      </p:sp>
      <p:pic>
        <p:nvPicPr>
          <p:cNvPr id="2" name="Picture 1" descr="Screen Shot 2019-07-23 at 2.46.3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89267" y="1978529"/>
            <a:ext cx="7679361" cy="4037263"/>
          </a:xfrm>
          <a:prstGeom prst="rect">
            <a:avLst/>
          </a:prstGeom>
        </p:spPr>
      </p:pic>
      <p:pic>
        <p:nvPicPr>
          <p:cNvPr id="3" name="Picture 2" descr="Screen Shot 2019-07-23 at 2.46.15 pm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22222" y="5962318"/>
            <a:ext cx="5428201" cy="8021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3. Mathematical models</a:t>
            </a:r>
            <a:endParaRPr lang="en-US" sz="4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91180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9D70C61-E8CD-4CB5-24A4-60A226E0D1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027" y="2025881"/>
            <a:ext cx="4710793" cy="4014784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89141EA-4DF6-B7B1-C0AC-A740C0C9216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0628" y="141667"/>
            <a:ext cx="5845629" cy="1405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210574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56ABFC6F-0309-05B8-3B54-EA93F17338D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3772" y="2261801"/>
            <a:ext cx="4498836" cy="3562060"/>
          </a:xfrm>
          <a:prstGeom prst="rect">
            <a:avLst/>
          </a:prstGeom>
        </p:spPr>
      </p:pic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59D70C61-E8CD-4CB5-24A4-60A226E0D1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3027" y="2025881"/>
            <a:ext cx="4710793" cy="4014784"/>
          </a:xfrm>
          <a:prstGeom prst="rect">
            <a:avLst/>
          </a:prstGeom>
        </p:spPr>
      </p:pic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389141EA-4DF6-B7B1-C0AC-A740C0C9216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0628" y="141667"/>
            <a:ext cx="5845629" cy="14055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061625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iagram, schematic&#10;&#10;Description automatically generated">
            <a:extLst>
              <a:ext uri="{FF2B5EF4-FFF2-40B4-BE49-F238E27FC236}">
                <a16:creationId xmlns:a16="http://schemas.microsoft.com/office/drawing/2014/main" id="{6AEDD854-60E7-2AE9-FBDE-839FCC461584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07447" y="1718632"/>
            <a:ext cx="4585729" cy="5040216"/>
          </a:xfrm>
          <a:prstGeom prst="rect">
            <a:avLst/>
          </a:prstGeom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5E2B3A7E-B32F-1E90-1D8A-52FD96846EE5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152" y="99152"/>
            <a:ext cx="5816906" cy="13699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14958943-EADB-0E52-7FC3-F0F337AEED7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86676" y="0"/>
            <a:ext cx="2658171" cy="26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74049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alendar&#10;&#10;Description automatically generated with medium confidence">
            <a:extLst>
              <a:ext uri="{FF2B5EF4-FFF2-40B4-BE49-F238E27FC236}">
                <a16:creationId xmlns:a16="http://schemas.microsoft.com/office/drawing/2014/main" id="{2FC49F82-F35B-E630-A791-ADBC57BF8F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152" y="1636728"/>
            <a:ext cx="6386805" cy="5221272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8FE62F34-3D41-7BFD-50D1-04E8AF9975D7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9152" y="99152"/>
            <a:ext cx="5816906" cy="13699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AEDF4818-E9E6-9CA8-A8AE-62CE2A47A4D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86676" y="0"/>
            <a:ext cx="2658171" cy="2633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6315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4. Experiments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b="1" dirty="0">
                <a:solidFill>
                  <a:schemeClr val="accent5">
                    <a:lumMod val="50000"/>
                  </a:schemeClr>
                </a:solidFill>
              </a:rPr>
              <a:t>Manipulate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 the system and measure a response!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Make sure you measure controls that you didn’t manipulate!!!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Best method to determine </a:t>
            </a:r>
            <a:r>
              <a:rPr lang="en-US" sz="3600" b="1" u="sng" dirty="0">
                <a:solidFill>
                  <a:schemeClr val="accent5">
                    <a:lumMod val="50000"/>
                  </a:schemeClr>
                </a:solidFill>
              </a:rPr>
              <a:t>CAUSATION</a:t>
            </a:r>
          </a:p>
        </p:txBody>
      </p:sp>
    </p:spTree>
    <p:extLst>
      <p:ext uri="{BB962C8B-B14F-4D97-AF65-F5344CB8AC3E}">
        <p14:creationId xmlns:p14="http://schemas.microsoft.com/office/powerpoint/2010/main" val="40814358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Experiments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Prediction: Mistletoes are an important foraging resource for many woodland-dependent birds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787" y="3021265"/>
            <a:ext cx="3592764" cy="287421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33165" y="3021265"/>
            <a:ext cx="3467264" cy="2887580"/>
          </a:xfrm>
          <a:prstGeom prst="rect">
            <a:avLst/>
          </a:prstGeom>
        </p:spPr>
      </p:pic>
      <p:pic>
        <p:nvPicPr>
          <p:cNvPr id="7" name="Picture 6" descr="Screen Shot 2019-07-23 at 3.19.11 pm.png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0034" y="5922210"/>
            <a:ext cx="4213650" cy="7997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636556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Experiments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Hypothesis: Removal of mistletoe from Eucalypt woodlands reduces the diversity of bird species within a few years</a:t>
            </a:r>
            <a:endParaRPr lang="en-US" sz="3600" b="1" u="sng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4" name="Picture 3" descr="Screen Shot 2019-07-23 at 3.19.11 pm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0034" y="5922210"/>
            <a:ext cx="4213650" cy="7997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29721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Experiments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Design: Remove mistletoes from entire plots and leave others intact as controls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Monitor bird composition &amp; abundance for multiple years</a:t>
            </a:r>
          </a:p>
        </p:txBody>
      </p:sp>
      <p:pic>
        <p:nvPicPr>
          <p:cNvPr id="4" name="Picture 3" descr="Screen Shot 2019-07-23 at 3.19.11 pm.png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0034" y="5922210"/>
            <a:ext cx="4213650" cy="7997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47403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Strength of inference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Ability to draw conclusions about our POPULATION of interest from a SAMPLE </a:t>
            </a:r>
          </a:p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Ability to explain observed pattern and rule out alternatives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requires controls, </a:t>
            </a:r>
            <a:r>
              <a:rPr lang="en-US" sz="3200" dirty="0" err="1">
                <a:solidFill>
                  <a:srgbClr val="953735"/>
                </a:solidFill>
              </a:rPr>
              <a:t>randomisation</a:t>
            </a:r>
            <a:r>
              <a:rPr lang="en-US" sz="3200" dirty="0">
                <a:solidFill>
                  <a:srgbClr val="953735"/>
                </a:solidFill>
              </a:rPr>
              <a:t>, replication</a:t>
            </a: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151886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3900" y="0"/>
            <a:ext cx="51452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61365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Experiments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Conclusion: The hypothesis is supported!</a:t>
            </a:r>
            <a:endParaRPr lang="en-US" sz="3600" b="1" u="sng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" name="Picture 1" descr="Screen Shot 2019-07-23 at 3.19.29 pm.png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930630" y="2245895"/>
            <a:ext cx="1023792" cy="4318000"/>
          </a:xfrm>
          <a:prstGeom prst="rect">
            <a:avLst/>
          </a:prstGeom>
        </p:spPr>
      </p:pic>
      <p:pic>
        <p:nvPicPr>
          <p:cNvPr id="3" name="Picture 2" descr="Screen Shot 2019-07-23 at 3.19.11 pm.png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10034" y="5922210"/>
            <a:ext cx="4213650" cy="7997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Screen Shot 2019-07-23 at 3.19.29 pm.png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60841" y="2251243"/>
            <a:ext cx="1813108" cy="431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67670" y="4826000"/>
            <a:ext cx="33020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504D"/>
                </a:solidFill>
                <a:latin typeface="Arial"/>
                <a:cs typeface="Arial"/>
              </a:rPr>
              <a:t>Plots with mistletoes removed!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17448" y="3735138"/>
            <a:ext cx="28533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504D"/>
                </a:solidFill>
                <a:latin typeface="Arial"/>
                <a:cs typeface="Arial"/>
              </a:rPr>
              <a:t>Two types of control plots!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3970421" y="3422317"/>
            <a:ext cx="601579" cy="414420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>
            <a:off x="3462422" y="4010526"/>
            <a:ext cx="1136315" cy="227263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H="1">
            <a:off x="4363454" y="5018505"/>
            <a:ext cx="1136315" cy="227263"/>
          </a:xfrm>
          <a:prstGeom prst="straightConnector1">
            <a:avLst/>
          </a:prstGeom>
          <a:ln>
            <a:solidFill>
              <a:schemeClr val="accent2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136048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98A888C2-AE7B-2707-3CF3-B54A91F8AB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2193587"/>
            <a:ext cx="9144000" cy="2470826"/>
          </a:xfrm>
          <a:prstGeom prst="rect">
            <a:avLst/>
          </a:prstGeom>
        </p:spPr>
      </p:pic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C6AD452C-4F62-9715-23AD-BACC3374FE6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85057" y="253922"/>
            <a:ext cx="4931229" cy="1487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9BA6225-E312-B5E5-494D-67D2ABC2DC6D}"/>
              </a:ext>
            </a:extLst>
          </p:cNvPr>
          <p:cNvSpPr txBox="1"/>
          <p:nvPr/>
        </p:nvSpPr>
        <p:spPr>
          <a:xfrm>
            <a:off x="185057" y="5791712"/>
            <a:ext cx="8763000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>
                <a:hlinkClick r:id="rId4"/>
              </a:rPr>
              <a:t>https://theconversation.com/more-experiments-may-help-explore-what-works-in-conservation-106190</a:t>
            </a:r>
            <a:endParaRPr lang="en-US" sz="1600" dirty="0"/>
          </a:p>
          <a:p>
            <a:endParaRPr lang="en-US" sz="16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BE7D7DA-DB98-E606-F40D-3C051C9E42CC}"/>
              </a:ext>
            </a:extLst>
          </p:cNvPr>
          <p:cNvSpPr txBox="1"/>
          <p:nvPr/>
        </p:nvSpPr>
        <p:spPr>
          <a:xfrm>
            <a:off x="195943" y="5422380"/>
            <a:ext cx="45774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chemeClr val="accent5">
                    <a:lumMod val="50000"/>
                  </a:schemeClr>
                </a:solidFill>
              </a:rPr>
              <a:t>See this nice Conversation article: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9362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1pm Workshop: </a:t>
            </a:r>
            <a:r>
              <a:rPr lang="en-AU" sz="3200" dirty="0">
                <a:solidFill>
                  <a:schemeClr val="accent1"/>
                </a:solidFill>
              </a:rPr>
              <a:t>Understanding distributions</a:t>
            </a:r>
          </a:p>
          <a:p>
            <a:pPr algn="ctr"/>
            <a:endParaRPr lang="en-AU" sz="3200" b="1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Thursday 5pm Lecture (Rich Fuller): </a:t>
            </a:r>
            <a:r>
              <a:rPr lang="en-AU" sz="3200" dirty="0">
                <a:solidFill>
                  <a:schemeClr val="accent1"/>
                </a:solidFill>
              </a:rPr>
              <a:t>Case study: Migratory shorebirds</a:t>
            </a:r>
          </a:p>
          <a:p>
            <a:pPr algn="ctr"/>
            <a:endParaRPr lang="en-AU" sz="3200" dirty="0">
              <a:solidFill>
                <a:schemeClr val="accent1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Pre-recorded stats lecture: </a:t>
            </a:r>
            <a:r>
              <a:rPr lang="en-AU" sz="3200" dirty="0">
                <a:solidFill>
                  <a:schemeClr val="accent1"/>
                </a:solidFill>
              </a:rPr>
              <a:t>Sampling from populations and the normal distribution</a:t>
            </a:r>
          </a:p>
          <a:p>
            <a:pPr algn="ctr"/>
            <a:endParaRPr lang="en-AU" sz="3200" dirty="0">
              <a:solidFill>
                <a:schemeClr val="accent2"/>
              </a:solidFill>
            </a:endParaRPr>
          </a:p>
          <a:p>
            <a:pPr algn="ctr"/>
            <a:r>
              <a:rPr lang="en-AU" sz="3200" b="1" dirty="0">
                <a:solidFill>
                  <a:schemeClr val="accent2"/>
                </a:solidFill>
              </a:rPr>
              <a:t>Friday R </a:t>
            </a:r>
            <a:r>
              <a:rPr lang="en-AU" sz="3200" b="1" dirty="0" err="1">
                <a:solidFill>
                  <a:schemeClr val="accent2"/>
                </a:solidFill>
              </a:rPr>
              <a:t>Prac</a:t>
            </a:r>
            <a:r>
              <a:rPr lang="en-AU" sz="3200" b="1" dirty="0">
                <a:solidFill>
                  <a:schemeClr val="accent2"/>
                </a:solidFill>
              </a:rPr>
              <a:t>: </a:t>
            </a:r>
            <a:r>
              <a:rPr lang="en-AU" sz="3200" dirty="0">
                <a:solidFill>
                  <a:schemeClr val="accent1"/>
                </a:solidFill>
              </a:rPr>
              <a:t>Estimation and descriptive statistics</a:t>
            </a:r>
          </a:p>
          <a:p>
            <a:pPr algn="ctr"/>
            <a:endParaRPr lang="en-AU" sz="3200" b="1" dirty="0">
              <a:solidFill>
                <a:srgbClr val="0000FF"/>
              </a:solidFill>
            </a:endParaRPr>
          </a:p>
          <a:p>
            <a:pPr algn="ctr">
              <a:spcBef>
                <a:spcPct val="50000"/>
              </a:spcBef>
              <a:defRPr/>
            </a:pPr>
            <a:endParaRPr lang="en-US" sz="3200" b="0" dirty="0"/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dirty="0">
                <a:solidFill>
                  <a:srgbClr val="FF6600"/>
                </a:solidFill>
              </a:rPr>
              <a:t>Coming up</a:t>
            </a:r>
          </a:p>
        </p:txBody>
      </p:sp>
    </p:spTree>
    <p:extLst>
      <p:ext uri="{BB962C8B-B14F-4D97-AF65-F5344CB8AC3E}">
        <p14:creationId xmlns:p14="http://schemas.microsoft.com/office/powerpoint/2010/main" val="16736359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dirty="0">
                <a:solidFill>
                  <a:srgbClr val="FF6600"/>
                </a:solidFill>
              </a:rPr>
              <a:t>Four main approaches</a:t>
            </a:r>
            <a:endParaRPr lang="en-US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742950" indent="-7429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Conceptual models</a:t>
            </a:r>
          </a:p>
          <a:p>
            <a:pPr marL="742950" indent="-7429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Observational studies</a:t>
            </a:r>
          </a:p>
          <a:p>
            <a:pPr marL="1200150" lvl="2" indent="-742950">
              <a:spcBef>
                <a:spcPct val="50000"/>
              </a:spcBef>
              <a:buFont typeface="+mj-lt"/>
              <a:buAutoNum type="alphaLcPeriod"/>
              <a:defRPr/>
            </a:pPr>
            <a:r>
              <a:rPr lang="en-US" sz="3200" dirty="0">
                <a:solidFill>
                  <a:schemeClr val="accent2"/>
                </a:solidFill>
              </a:rPr>
              <a:t>Descriptive</a:t>
            </a:r>
          </a:p>
          <a:p>
            <a:pPr marL="1200150" lvl="2" indent="-742950">
              <a:spcBef>
                <a:spcPct val="50000"/>
              </a:spcBef>
              <a:buFont typeface="+mj-lt"/>
              <a:buAutoNum type="alphaLcPeriod"/>
              <a:defRPr/>
            </a:pPr>
            <a:r>
              <a:rPr lang="en-US" sz="3200" dirty="0">
                <a:solidFill>
                  <a:schemeClr val="accent2"/>
                </a:solidFill>
              </a:rPr>
              <a:t>Quantitative (using empirical models)</a:t>
            </a: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  <a:p>
            <a:pPr marL="742950" indent="-7429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M</a:t>
            </a:r>
            <a:r>
              <a:rPr lang="en-US" sz="3600">
                <a:solidFill>
                  <a:schemeClr val="accent5">
                    <a:lumMod val="50000"/>
                  </a:schemeClr>
                </a:solidFill>
              </a:rPr>
              <a:t>athematical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models</a:t>
            </a:r>
          </a:p>
          <a:p>
            <a:pPr marL="742950" indent="-742950">
              <a:spcBef>
                <a:spcPct val="50000"/>
              </a:spcBef>
              <a:buFont typeface="+mj-lt"/>
              <a:buAutoNum type="arabicPeriod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Experiments</a:t>
            </a:r>
            <a:endParaRPr lang="en-US" sz="3200" dirty="0">
              <a:solidFill>
                <a:srgbClr val="953735"/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  <a:p>
            <a:pPr>
              <a:spcBef>
                <a:spcPct val="50000"/>
              </a:spcBef>
              <a:defRPr/>
            </a:pPr>
            <a:endParaRPr lang="en-US" sz="3200" b="0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8307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 descr="macca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88753" y="1860951"/>
            <a:ext cx="7526420" cy="46277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chemeClr val="accent5">
                    <a:lumMod val="50000"/>
                  </a:schemeClr>
                </a:solidFill>
              </a:rPr>
              <a:t>A model is just a simplified representation of a system</a:t>
            </a:r>
          </a:p>
          <a:p>
            <a:pPr lvl="1">
              <a:spcBef>
                <a:spcPct val="50000"/>
              </a:spcBef>
              <a:defRPr/>
            </a:pPr>
            <a:endParaRPr lang="en-US" sz="3200" dirty="0">
              <a:solidFill>
                <a:srgbClr val="953735"/>
              </a:solidFill>
            </a:endParaRPr>
          </a:p>
        </p:txBody>
      </p:sp>
      <p:sp>
        <p:nvSpPr>
          <p:cNvPr id="9" name="TextBox 1"/>
          <p:cNvSpPr txBox="1">
            <a:spLocks noChangeArrowheads="1"/>
          </p:cNvSpPr>
          <p:nvPr/>
        </p:nvSpPr>
        <p:spPr bwMode="auto">
          <a:xfrm>
            <a:off x="4643438" y="6421438"/>
            <a:ext cx="4441825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altLang="en-US" dirty="0">
                <a:solidFill>
                  <a:srgbClr val="215968"/>
                </a:solidFill>
                <a:latin typeface="Arial"/>
                <a:cs typeface="Arial"/>
              </a:rPr>
              <a:t>Raymond et al 2011. J. Applied Ecology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1. Conceptual models</a:t>
            </a:r>
            <a:endParaRPr lang="en-US" sz="4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94882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0134DB41-A6DD-B1EC-26DF-9B46F94B7F0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229" t="8186" b="9299"/>
          <a:stretch/>
        </p:blipFill>
        <p:spPr>
          <a:xfrm>
            <a:off x="1001910" y="2170323"/>
            <a:ext cx="7026672" cy="4473294"/>
          </a:xfrm>
          <a:prstGeom prst="rect">
            <a:avLst/>
          </a:prstGeom>
        </p:spPr>
      </p:pic>
      <p:pic>
        <p:nvPicPr>
          <p:cNvPr id="2" name="Picture 1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866B916-183B-84EB-D98F-D36F6EE262F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829" y="247434"/>
            <a:ext cx="6858000" cy="17515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34952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2a. Descriptive observational studies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457200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342900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Describe OBSERVED patterns using data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r>
              <a:rPr lang="en-US" sz="3200" dirty="0">
                <a:solidFill>
                  <a:srgbClr val="953735"/>
                </a:solidFill>
              </a:rPr>
              <a:t>E.g. measure and </a:t>
            </a:r>
            <a:r>
              <a:rPr lang="en-US" sz="3200" dirty="0" err="1">
                <a:solidFill>
                  <a:srgbClr val="953735"/>
                </a:solidFill>
              </a:rPr>
              <a:t>visualise</a:t>
            </a:r>
            <a:r>
              <a:rPr lang="en-US" sz="3200" dirty="0">
                <a:solidFill>
                  <a:srgbClr val="953735"/>
                </a:solidFill>
              </a:rPr>
              <a:t> population trends through time or across space</a:t>
            </a: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200" dirty="0">
              <a:solidFill>
                <a:srgbClr val="953735"/>
              </a:solidFill>
            </a:endParaRP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200" dirty="0">
              <a:solidFill>
                <a:srgbClr val="953735"/>
              </a:solidFill>
            </a:endParaRPr>
          </a:p>
        </p:txBody>
      </p:sp>
      <p:pic>
        <p:nvPicPr>
          <p:cNvPr id="4" name="Picture 4" descr="Eastern Curlew with crab prey ">
            <a:extLst>
              <a:ext uri="{FF2B5EF4-FFF2-40B4-BE49-F238E27FC236}">
                <a16:creationId xmlns:a16="http://schemas.microsoft.com/office/drawing/2014/main" id="{DE7C662E-C95A-427F-8F2D-A00B8A3D9F8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456946" y="3533835"/>
            <a:ext cx="2326106" cy="2652843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0893CCD-8EB5-422F-9B83-C24A1CBF703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000" t="26517" r="50000" b="58012"/>
          <a:stretch/>
        </p:blipFill>
        <p:spPr>
          <a:xfrm>
            <a:off x="2655437" y="3502723"/>
            <a:ext cx="3627721" cy="29052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3677A4-DD75-4CBF-9874-BDBB48FBFDE8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55141" y="3315369"/>
            <a:ext cx="2249719" cy="3230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431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4"/>
          <p:cNvSpPr>
            <a:spLocks noChangeArrowheads="1"/>
          </p:cNvSpPr>
          <p:nvPr/>
        </p:nvSpPr>
        <p:spPr bwMode="auto">
          <a:xfrm>
            <a:off x="818136" y="1219199"/>
            <a:ext cx="8267700" cy="5023853"/>
          </a:xfrm>
          <a:prstGeom prst="rect">
            <a:avLst/>
          </a:prstGeom>
          <a:noFill/>
          <a:ln>
            <a:noFill/>
          </a:ln>
          <a:effectLst>
            <a:outerShdw blurRad="63500" dist="113592" dir="1593903" algn="ctr" rotWithShape="0">
              <a:schemeClr val="bg1">
                <a:alpha val="74998"/>
              </a:schemeClr>
            </a:outerShdw>
          </a:effectLst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200" dirty="0">
              <a:solidFill>
                <a:srgbClr val="953735"/>
              </a:solidFill>
            </a:endParaRPr>
          </a:p>
          <a:p>
            <a:pPr marL="800100" lvl="1" indent="-342900">
              <a:spcBef>
                <a:spcPct val="50000"/>
              </a:spcBef>
              <a:buFontTx/>
              <a:buChar char="•"/>
              <a:defRPr/>
            </a:pPr>
            <a:endParaRPr lang="en-US" sz="3200" dirty="0">
              <a:solidFill>
                <a:srgbClr val="953735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D3677A4-DD75-4CBF-9874-BDBB48FBFDE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16077" y="1217403"/>
            <a:ext cx="3710525" cy="532894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1781736-8864-4934-A232-466F5308A902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63580" y="1336868"/>
            <a:ext cx="3758494" cy="50799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" name="Left Brace 8">
            <a:extLst>
              <a:ext uri="{FF2B5EF4-FFF2-40B4-BE49-F238E27FC236}">
                <a16:creationId xmlns:a16="http://schemas.microsoft.com/office/drawing/2014/main" id="{FF354113-5ED6-463F-83D5-667B8C79064F}"/>
              </a:ext>
            </a:extLst>
          </p:cNvPr>
          <p:cNvSpPr/>
          <p:nvPr/>
        </p:nvSpPr>
        <p:spPr>
          <a:xfrm>
            <a:off x="3009140" y="1379033"/>
            <a:ext cx="1616323" cy="5020261"/>
          </a:xfrm>
          <a:prstGeom prst="leftBrace">
            <a:avLst>
              <a:gd name="adj1" fmla="val 24792"/>
              <a:gd name="adj2" fmla="val 18311"/>
            </a:avLst>
          </a:prstGeom>
          <a:ln w="508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2a. Descriptive observational studies</a:t>
            </a:r>
            <a:endParaRPr lang="en-US" sz="4000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01730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2"/>
          <p:cNvSpPr txBox="1">
            <a:spLocks noChangeArrowheads="1"/>
          </p:cNvSpPr>
          <p:nvPr/>
        </p:nvSpPr>
        <p:spPr>
          <a:xfrm>
            <a:off x="0" y="53975"/>
            <a:ext cx="9143999" cy="1143000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Arial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AU" sz="4000" dirty="0">
                <a:solidFill>
                  <a:srgbClr val="FF6600"/>
                </a:solidFill>
              </a:rPr>
              <a:t>2a. Descriptive observational studies</a:t>
            </a:r>
            <a:endParaRPr lang="en-US" sz="4000" dirty="0">
              <a:solidFill>
                <a:srgbClr val="FF66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E804542-05EB-3E68-FD92-DEE429105662}"/>
              </a:ext>
            </a:extLst>
          </p:cNvPr>
          <p:cNvSpPr txBox="1"/>
          <p:nvPr/>
        </p:nvSpPr>
        <p:spPr>
          <a:xfrm>
            <a:off x="0" y="6019195"/>
            <a:ext cx="4572000" cy="7848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AU" sz="900" dirty="0">
                <a:effectLst/>
                <a:latin typeface="Helvetica" pitchFamily="2" charset="0"/>
              </a:rPr>
              <a:t>Venter, O., E. W. Sanderson, A. </a:t>
            </a:r>
            <a:r>
              <a:rPr lang="en-AU" sz="900" dirty="0" err="1">
                <a:effectLst/>
                <a:latin typeface="Helvetica" pitchFamily="2" charset="0"/>
              </a:rPr>
              <a:t>Magrach</a:t>
            </a:r>
            <a:r>
              <a:rPr lang="en-AU" sz="900" dirty="0">
                <a:effectLst/>
                <a:latin typeface="Helvetica" pitchFamily="2" charset="0"/>
              </a:rPr>
              <a:t>, J. R. Allan, J. </a:t>
            </a:r>
            <a:r>
              <a:rPr lang="en-AU" sz="900" dirty="0" err="1">
                <a:effectLst/>
                <a:latin typeface="Helvetica" pitchFamily="2" charset="0"/>
              </a:rPr>
              <a:t>Beher</a:t>
            </a:r>
            <a:r>
              <a:rPr lang="en-AU" sz="900" dirty="0">
                <a:effectLst/>
                <a:latin typeface="Helvetica" pitchFamily="2" charset="0"/>
              </a:rPr>
              <a:t>, K. R. Jones, H. P. </a:t>
            </a:r>
            <a:r>
              <a:rPr lang="en-AU" sz="900" dirty="0" err="1">
                <a:effectLst/>
                <a:latin typeface="Helvetica" pitchFamily="2" charset="0"/>
              </a:rPr>
              <a:t>Possingham</a:t>
            </a:r>
            <a:r>
              <a:rPr lang="en-AU" sz="900" dirty="0">
                <a:effectLst/>
                <a:latin typeface="Helvetica" pitchFamily="2" charset="0"/>
              </a:rPr>
              <a:t>, W. F. Laurance, P. Wood, B. M. Fekete, M. A. Levy, and J. E. Watson. 2018. Last of the Wild Project, Version 3 (LWP-3): 2009 Human Footprint, 2018 Release. NASA Socioeconomic Data and Applications </a:t>
            </a:r>
            <a:r>
              <a:rPr lang="en-AU" sz="900" dirty="0" err="1">
                <a:effectLst/>
                <a:latin typeface="Helvetica" pitchFamily="2" charset="0"/>
              </a:rPr>
              <a:t>Center</a:t>
            </a:r>
            <a:r>
              <a:rPr lang="en-AU" sz="900" dirty="0">
                <a:effectLst/>
                <a:latin typeface="Helvetica" pitchFamily="2" charset="0"/>
              </a:rPr>
              <a:t> (SEDAC), Palisades, New York.</a:t>
            </a:r>
          </a:p>
        </p:txBody>
      </p:sp>
      <p:pic>
        <p:nvPicPr>
          <p:cNvPr id="15" name="Picture 14" descr="A map of the world&#10;&#10;Description automatically generated with medium confidence">
            <a:extLst>
              <a:ext uri="{FF2B5EF4-FFF2-40B4-BE49-F238E27FC236}">
                <a16:creationId xmlns:a16="http://schemas.microsoft.com/office/drawing/2014/main" id="{7D27394C-0CFF-96E2-5BF1-182A0F4EA6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469641"/>
            <a:ext cx="9144000" cy="428805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5DAB50C-ADEE-0BAE-189F-B6F56E3AD489}"/>
              </a:ext>
            </a:extLst>
          </p:cNvPr>
          <p:cNvSpPr txBox="1"/>
          <p:nvPr/>
        </p:nvSpPr>
        <p:spPr>
          <a:xfrm>
            <a:off x="3407229" y="5247357"/>
            <a:ext cx="653142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/>
              <a:t>Human Footprint, 2018 Release (2009)</a:t>
            </a:r>
          </a:p>
        </p:txBody>
      </p:sp>
    </p:spTree>
    <p:extLst>
      <p:ext uri="{BB962C8B-B14F-4D97-AF65-F5344CB8AC3E}">
        <p14:creationId xmlns:p14="http://schemas.microsoft.com/office/powerpoint/2010/main" val="30079927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8723</TotalTime>
  <Words>821</Words>
  <Application>Microsoft Macintosh PowerPoint</Application>
  <PresentationFormat>On-screen Show (4:3)</PresentationFormat>
  <Paragraphs>75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Helvetica</vt:lpstr>
      <vt:lpstr>Office Theme</vt:lpstr>
      <vt:lpstr>Types of scientific studies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CSIRO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Impacts of Invasion</dc:title>
  <dc:creator>uqybuckl</dc:creator>
  <cp:lastModifiedBy>John Dwyer</cp:lastModifiedBy>
  <cp:revision>217</cp:revision>
  <cp:lastPrinted>2019-09-09T16:59:46Z</cp:lastPrinted>
  <dcterms:created xsi:type="dcterms:W3CDTF">2011-03-25T01:56:11Z</dcterms:created>
  <dcterms:modified xsi:type="dcterms:W3CDTF">2023-08-09T00:30:00Z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db064b5-5911-4077-b076-dd8db707b7e6_Enabled">
    <vt:lpwstr>true</vt:lpwstr>
  </property>
  <property fmtid="{D5CDD505-2E9C-101B-9397-08002B2CF9AE}" pid="3" name="MSIP_Label_adb064b5-5911-4077-b076-dd8db707b7e6_SetDate">
    <vt:lpwstr>2022-02-24T05:05:16Z</vt:lpwstr>
  </property>
  <property fmtid="{D5CDD505-2E9C-101B-9397-08002B2CF9AE}" pid="4" name="MSIP_Label_adb064b5-5911-4077-b076-dd8db707b7e6_Method">
    <vt:lpwstr>Privileged</vt:lpwstr>
  </property>
  <property fmtid="{D5CDD505-2E9C-101B-9397-08002B2CF9AE}" pid="5" name="MSIP_Label_adb064b5-5911-4077-b076-dd8db707b7e6_Name">
    <vt:lpwstr>UNOFFICIAL</vt:lpwstr>
  </property>
  <property fmtid="{D5CDD505-2E9C-101B-9397-08002B2CF9AE}" pid="6" name="MSIP_Label_adb064b5-5911-4077-b076-dd8db707b7e6_SiteId">
    <vt:lpwstr>b6e377cf-9db3-46cb-91a2-fad9605bb15c</vt:lpwstr>
  </property>
  <property fmtid="{D5CDD505-2E9C-101B-9397-08002B2CF9AE}" pid="7" name="MSIP_Label_adb064b5-5911-4077-b076-dd8db707b7e6_ActionId">
    <vt:lpwstr>d0e9adf9-c577-490f-a078-1cab66f479e6</vt:lpwstr>
  </property>
  <property fmtid="{D5CDD505-2E9C-101B-9397-08002B2CF9AE}" pid="8" name="MSIP_Label_adb064b5-5911-4077-b076-dd8db707b7e6_ContentBits">
    <vt:lpwstr>0</vt:lpwstr>
  </property>
</Properties>
</file>

<file path=docProps/thumbnail.jpeg>
</file>